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8" r:id="rId1"/>
  </p:sldMasterIdLst>
  <p:sldIdLst>
    <p:sldId id="256" r:id="rId2"/>
    <p:sldId id="258" r:id="rId3"/>
    <p:sldId id="259" r:id="rId4"/>
    <p:sldId id="260" r:id="rId5"/>
    <p:sldId id="265"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73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82B01B1-D83F-4041-A52E-3346E8189355}" type="datetimeFigureOut">
              <a:rPr lang="en-IN" smtClean="0"/>
              <a:t>19-07-2022</a:t>
            </a:fld>
            <a:endParaRPr lang="en-IN" dirty="0"/>
          </a:p>
        </p:txBody>
      </p:sp>
      <p:sp>
        <p:nvSpPr>
          <p:cNvPr id="5" name="Footer Placeholder 4"/>
          <p:cNvSpPr>
            <a:spLocks noGrp="1"/>
          </p:cNvSpPr>
          <p:nvPr>
            <p:ph type="ftr" sz="quarter" idx="11"/>
          </p:nvPr>
        </p:nvSpPr>
        <p:spPr>
          <a:xfrm>
            <a:off x="2416500" y="329307"/>
            <a:ext cx="4973915" cy="309201"/>
          </a:xfrm>
        </p:spPr>
        <p:txBody>
          <a:bodyPr/>
          <a:lstStyle/>
          <a:p>
            <a:endParaRPr lang="en-IN" dirty="0"/>
          </a:p>
        </p:txBody>
      </p:sp>
      <p:sp>
        <p:nvSpPr>
          <p:cNvPr id="6" name="Slide Number Placeholder 5"/>
          <p:cNvSpPr>
            <a:spLocks noGrp="1"/>
          </p:cNvSpPr>
          <p:nvPr>
            <p:ph type="sldNum" sz="quarter" idx="12"/>
          </p:nvPr>
        </p:nvSpPr>
        <p:spPr>
          <a:xfrm>
            <a:off x="1437664" y="798973"/>
            <a:ext cx="811019" cy="503578"/>
          </a:xfrm>
        </p:spPr>
        <p:txBody>
          <a:bodyPr/>
          <a:lstStyle/>
          <a:p>
            <a:fld id="{6D25A27E-16C2-4E46-9CCE-76A6B29C6039}" type="slidenum">
              <a:rPr lang="en-IN" smtClean="0"/>
              <a:t>‹#›</a:t>
            </a:fld>
            <a:endParaRPr lang="en-IN"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848772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2B01B1-D83F-4041-A52E-3346E8189355}" type="datetimeFigureOut">
              <a:rPr lang="en-IN" smtClean="0"/>
              <a:t>19-07-2022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D25A27E-16C2-4E46-9CCE-76A6B29C6039}" type="slidenum">
              <a:rPr lang="en-IN" smtClean="0"/>
              <a:t>‹#›</a:t>
            </a:fld>
            <a:endParaRPr lang="en-IN"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662011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2B01B1-D83F-4041-A52E-3346E8189355}" type="datetimeFigureOut">
              <a:rPr lang="en-IN" smtClean="0"/>
              <a:t>19-07-2022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D25A27E-16C2-4E46-9CCE-76A6B29C6039}" type="slidenum">
              <a:rPr lang="en-IN" smtClean="0"/>
              <a:t>‹#›</a:t>
            </a:fld>
            <a:endParaRPr lang="en-IN"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099968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82B01B1-D83F-4041-A52E-3346E8189355}" type="datetimeFigureOut">
              <a:rPr lang="en-IN" smtClean="0"/>
              <a:t>19-07-2022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6D25A27E-16C2-4E46-9CCE-76A6B29C6039}" type="slidenum">
              <a:rPr lang="en-IN" smtClean="0"/>
              <a:t>‹#›</a:t>
            </a:fld>
            <a:endParaRPr lang="en-IN"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36964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82B01B1-D83F-4041-A52E-3346E8189355}" type="datetimeFigureOut">
              <a:rPr lang="en-IN" smtClean="0"/>
              <a:t>19-07-2022</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p:txBody>
          <a:bodyPr/>
          <a:lstStyle/>
          <a:p>
            <a:fld id="{6D25A27E-16C2-4E46-9CCE-76A6B29C6039}" type="slidenum">
              <a:rPr lang="en-IN" smtClean="0"/>
              <a:t>‹#›</a:t>
            </a:fld>
            <a:endParaRPr lang="en-IN"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858074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82B01B1-D83F-4041-A52E-3346E8189355}" type="datetimeFigureOut">
              <a:rPr lang="en-IN" smtClean="0"/>
              <a:t>19-07-2022</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5" name="Slide Number Placeholder 4"/>
          <p:cNvSpPr>
            <a:spLocks noGrp="1"/>
          </p:cNvSpPr>
          <p:nvPr>
            <p:ph type="sldNum" sz="quarter" idx="12"/>
          </p:nvPr>
        </p:nvSpPr>
        <p:spPr/>
        <p:txBody>
          <a:bodyPr/>
          <a:lstStyle/>
          <a:p>
            <a:fld id="{6D25A27E-16C2-4E46-9CCE-76A6B29C6039}" type="slidenum">
              <a:rPr lang="en-IN" smtClean="0"/>
              <a:t>‹#›</a:t>
            </a:fld>
            <a:endParaRPr lang="en-IN"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870491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2B01B1-D83F-4041-A52E-3346E8189355}" type="datetimeFigureOut">
              <a:rPr lang="en-IN" smtClean="0"/>
              <a:t>19-07-2022</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p:txBody>
          <a:bodyPr/>
          <a:lstStyle/>
          <a:p>
            <a:fld id="{6D25A27E-16C2-4E46-9CCE-76A6B29C6039}" type="slidenum">
              <a:rPr lang="en-IN" smtClean="0"/>
              <a:t>‹#›</a:t>
            </a:fld>
            <a:endParaRPr lang="en-IN" dirty="0"/>
          </a:p>
        </p:txBody>
      </p:sp>
    </p:spTree>
    <p:extLst>
      <p:ext uri="{BB962C8B-B14F-4D97-AF65-F5344CB8AC3E}">
        <p14:creationId xmlns:p14="http://schemas.microsoft.com/office/powerpoint/2010/main" val="941018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2B01B1-D83F-4041-A52E-3346E8189355}" type="datetimeFigureOut">
              <a:rPr lang="en-IN" smtClean="0"/>
              <a:t>19-07-2022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6D25A27E-16C2-4E46-9CCE-76A6B29C6039}" type="slidenum">
              <a:rPr lang="en-IN" smtClean="0"/>
              <a:t>‹#›</a:t>
            </a:fld>
            <a:endParaRPr lang="en-IN"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1642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382B01B1-D83F-4041-A52E-3346E8189355}" type="datetimeFigureOut">
              <a:rPr lang="en-IN" smtClean="0"/>
              <a:t>19-07-2022</a:t>
            </a:fld>
            <a:endParaRPr lang="en-IN" dirty="0"/>
          </a:p>
        </p:txBody>
      </p:sp>
      <p:sp>
        <p:nvSpPr>
          <p:cNvPr id="6" name="Footer Placeholder 5"/>
          <p:cNvSpPr>
            <a:spLocks noGrp="1"/>
          </p:cNvSpPr>
          <p:nvPr>
            <p:ph type="ftr" sz="quarter" idx="11"/>
          </p:nvPr>
        </p:nvSpPr>
        <p:spPr>
          <a:xfrm>
            <a:off x="1447382" y="318640"/>
            <a:ext cx="5541004" cy="320931"/>
          </a:xfrm>
        </p:spPr>
        <p:txBody>
          <a:bodyPr/>
          <a:lstStyle/>
          <a:p>
            <a:endParaRPr lang="en-IN" dirty="0"/>
          </a:p>
        </p:txBody>
      </p:sp>
      <p:sp>
        <p:nvSpPr>
          <p:cNvPr id="7" name="Slide Number Placeholder 6"/>
          <p:cNvSpPr>
            <a:spLocks noGrp="1"/>
          </p:cNvSpPr>
          <p:nvPr>
            <p:ph type="sldNum" sz="quarter" idx="12"/>
          </p:nvPr>
        </p:nvSpPr>
        <p:spPr/>
        <p:txBody>
          <a:bodyPr/>
          <a:lstStyle/>
          <a:p>
            <a:fld id="{6D25A27E-16C2-4E46-9CCE-76A6B29C6039}" type="slidenum">
              <a:rPr lang="en-IN" smtClean="0"/>
              <a:t>‹#›</a:t>
            </a:fld>
            <a:endParaRPr lang="en-IN"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32157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2B01B1-D83F-4041-A52E-3346E8189355}" type="datetimeFigureOut">
              <a:rPr lang="en-IN" smtClean="0"/>
              <a:t>19-07-2022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D25A27E-16C2-4E46-9CCE-76A6B29C6039}" type="slidenum">
              <a:rPr lang="en-IN" smtClean="0"/>
              <a:t>‹#›</a:t>
            </a:fld>
            <a:endParaRPr lang="en-IN"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42214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2B01B1-D83F-4041-A52E-3346E8189355}" type="datetimeFigureOut">
              <a:rPr lang="en-IN" smtClean="0"/>
              <a:t>19-07-2022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D25A27E-16C2-4E46-9CCE-76A6B29C6039}" type="slidenum">
              <a:rPr lang="en-IN" smtClean="0"/>
              <a:t>‹#›</a:t>
            </a:fld>
            <a:endParaRPr lang="en-IN"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60268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382B01B1-D83F-4041-A52E-3346E8189355}" type="datetimeFigureOut">
              <a:rPr lang="en-IN" smtClean="0"/>
              <a:t>19-07-2022</a:t>
            </a:fld>
            <a:endParaRPr lang="en-IN"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5A27E-16C2-4E46-9CCE-76A6B29C6039}" type="slidenum">
              <a:rPr lang="en-IN" smtClean="0"/>
              <a:t>‹#›</a:t>
            </a:fld>
            <a:endParaRPr lang="en-IN"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8094020"/>
      </p:ext>
    </p:extLst>
  </p:cSld>
  <p:clrMap bg1="lt1" tx1="dk1" bg2="lt2" tx2="dk2" accent1="accent1" accent2="accent2" accent3="accent3" accent4="accent4" accent5="accent5" accent6="accent6" hlink="hlink" folHlink="folHlink"/>
  <p:sldLayoutIdLst>
    <p:sldLayoutId id="2147483989" r:id="rId1"/>
    <p:sldLayoutId id="2147483990" r:id="rId2"/>
    <p:sldLayoutId id="2147483991" r:id="rId3"/>
    <p:sldLayoutId id="2147483992" r:id="rId4"/>
    <p:sldLayoutId id="2147483993" r:id="rId5"/>
    <p:sldLayoutId id="2147483994" r:id="rId6"/>
    <p:sldLayoutId id="2147483995" r:id="rId7"/>
    <p:sldLayoutId id="2147483996" r:id="rId8"/>
    <p:sldLayoutId id="2147483997" r:id="rId9"/>
    <p:sldLayoutId id="2147483998" r:id="rId10"/>
    <p:sldLayoutId id="214748399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2DA55-7B37-ACFD-7C0D-9E1F094BF287}"/>
              </a:ext>
            </a:extLst>
          </p:cNvPr>
          <p:cNvSpPr>
            <a:spLocks noGrp="1"/>
          </p:cNvSpPr>
          <p:nvPr>
            <p:ph type="ctrTitle"/>
          </p:nvPr>
        </p:nvSpPr>
        <p:spPr>
          <a:xfrm>
            <a:off x="2417779" y="816366"/>
            <a:ext cx="8637073" cy="2541431"/>
          </a:xfrm>
        </p:spPr>
        <p:txBody>
          <a:bodyPr/>
          <a:lstStyle/>
          <a:p>
            <a:r>
              <a:rPr lang="en-US" dirty="0"/>
              <a:t>Atmosphere</a:t>
            </a:r>
            <a:br>
              <a:rPr lang="en-US" dirty="0"/>
            </a:br>
            <a:endParaRPr lang="en-IN" dirty="0"/>
          </a:p>
        </p:txBody>
      </p:sp>
      <p:sp>
        <p:nvSpPr>
          <p:cNvPr id="3" name="Subtitle 2">
            <a:extLst>
              <a:ext uri="{FF2B5EF4-FFF2-40B4-BE49-F238E27FC236}">
                <a16:creationId xmlns:a16="http://schemas.microsoft.com/office/drawing/2014/main" id="{58D5F578-1151-044F-CDFB-C89440CD8AE2}"/>
              </a:ext>
            </a:extLst>
          </p:cNvPr>
          <p:cNvSpPr>
            <a:spLocks noGrp="1"/>
          </p:cNvSpPr>
          <p:nvPr>
            <p:ph type="subTitle" idx="1"/>
          </p:nvPr>
        </p:nvSpPr>
        <p:spPr/>
        <p:txBody>
          <a:bodyPr/>
          <a:lstStyle/>
          <a:p>
            <a:r>
              <a:rPr lang="en-US" dirty="0"/>
              <a:t>Composition and structure</a:t>
            </a:r>
            <a:endParaRPr lang="en-IN" dirty="0"/>
          </a:p>
        </p:txBody>
      </p:sp>
    </p:spTree>
    <p:extLst>
      <p:ext uri="{BB962C8B-B14F-4D97-AF65-F5344CB8AC3E}">
        <p14:creationId xmlns:p14="http://schemas.microsoft.com/office/powerpoint/2010/main" val="16020965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63EAA23-B489-39DE-C552-AF173102E38A}"/>
              </a:ext>
            </a:extLst>
          </p:cNvPr>
          <p:cNvSpPr txBox="1"/>
          <p:nvPr/>
        </p:nvSpPr>
        <p:spPr>
          <a:xfrm>
            <a:off x="140677" y="647114"/>
            <a:ext cx="9594166" cy="4708981"/>
          </a:xfrm>
          <a:prstGeom prst="rect">
            <a:avLst/>
          </a:prstGeom>
          <a:noFill/>
        </p:spPr>
        <p:txBody>
          <a:bodyPr wrap="square">
            <a:spAutoFit/>
          </a:bodyPr>
          <a:lstStyle/>
          <a:p>
            <a:pPr algn="l"/>
            <a:r>
              <a:rPr lang="en-US" sz="2000" b="1" i="0" dirty="0">
                <a:solidFill>
                  <a:srgbClr val="813588"/>
                </a:solidFill>
                <a:effectLst/>
                <a:latin typeface="Roboto" panose="02000000000000000000" pitchFamily="2" charset="0"/>
              </a:rPr>
              <a:t>Salient Facts about Earth’s Atmosphere</a:t>
            </a:r>
          </a:p>
          <a:p>
            <a:pPr algn="l"/>
            <a:endParaRPr lang="en-US" sz="2000" b="1" i="0" dirty="0">
              <a:solidFill>
                <a:srgbClr val="813588"/>
              </a:solidFill>
              <a:effectLst/>
              <a:latin typeface="Roboto" panose="02000000000000000000" pitchFamily="2" charset="0"/>
            </a:endParaRPr>
          </a:p>
          <a:p>
            <a:pPr algn="l"/>
            <a:r>
              <a:rPr lang="en-US" sz="2000" b="1" i="0" dirty="0">
                <a:solidFill>
                  <a:srgbClr val="333333"/>
                </a:solidFill>
                <a:effectLst/>
                <a:latin typeface="Roboto" panose="02000000000000000000" pitchFamily="2" charset="0"/>
              </a:rPr>
              <a:t>The atmosphere is described as the air that surrounds the earth.</a:t>
            </a:r>
          </a:p>
          <a:p>
            <a:pPr algn="l">
              <a:buFont typeface="+mj-lt"/>
              <a:buAutoNum type="arabicPeriod"/>
            </a:pPr>
            <a:r>
              <a:rPr lang="en-US" sz="2000" b="1" i="0" dirty="0">
                <a:solidFill>
                  <a:srgbClr val="333333"/>
                </a:solidFill>
                <a:effectLst/>
                <a:latin typeface="Roboto" panose="02000000000000000000" pitchFamily="2" charset="0"/>
              </a:rPr>
              <a:t>The thickness of the earth’s atmosphere is about 480 km. 99 percent of the thickness lies up to the height of 32 km from the earth.</a:t>
            </a:r>
          </a:p>
          <a:p>
            <a:pPr algn="l">
              <a:buFont typeface="+mj-lt"/>
              <a:buAutoNum type="arabicPeriod"/>
            </a:pPr>
            <a:endParaRPr lang="en-US" sz="2000" b="1" i="0" dirty="0">
              <a:solidFill>
                <a:srgbClr val="333333"/>
              </a:solidFill>
              <a:effectLst/>
              <a:latin typeface="Roboto" panose="02000000000000000000" pitchFamily="2" charset="0"/>
            </a:endParaRPr>
          </a:p>
          <a:p>
            <a:pPr algn="l">
              <a:buFont typeface="+mj-lt"/>
              <a:buAutoNum type="arabicPeriod"/>
            </a:pPr>
            <a:r>
              <a:rPr lang="en-US" sz="2000" b="1" i="0" dirty="0">
                <a:solidFill>
                  <a:srgbClr val="333333"/>
                </a:solidFill>
                <a:effectLst/>
                <a:latin typeface="Roboto" panose="02000000000000000000" pitchFamily="2" charset="0"/>
              </a:rPr>
              <a:t>With increasing altitude, the air pressure decreases.</a:t>
            </a:r>
          </a:p>
          <a:p>
            <a:pPr algn="l">
              <a:buFont typeface="+mj-lt"/>
              <a:buAutoNum type="arabicPeriod"/>
            </a:pPr>
            <a:endParaRPr lang="en-US" sz="2000" b="1" i="0" dirty="0">
              <a:solidFill>
                <a:srgbClr val="333333"/>
              </a:solidFill>
              <a:effectLst/>
              <a:latin typeface="Roboto" panose="02000000000000000000" pitchFamily="2" charset="0"/>
            </a:endParaRPr>
          </a:p>
          <a:p>
            <a:pPr algn="l">
              <a:buFont typeface="+mj-lt"/>
              <a:buAutoNum type="arabicPeriod"/>
            </a:pPr>
            <a:r>
              <a:rPr lang="en-US" sz="2000" b="1" i="0" dirty="0">
                <a:solidFill>
                  <a:srgbClr val="333333"/>
                </a:solidFill>
                <a:effectLst/>
                <a:latin typeface="Roboto" panose="02000000000000000000" pitchFamily="2" charset="0"/>
              </a:rPr>
              <a:t>The atmosphere has a mixture of gases that sustains life on earth.</a:t>
            </a:r>
          </a:p>
          <a:p>
            <a:pPr algn="l">
              <a:buFont typeface="+mj-lt"/>
              <a:buAutoNum type="arabicPeriod"/>
            </a:pPr>
            <a:endParaRPr lang="en-US" sz="2000" b="1" i="0" dirty="0">
              <a:solidFill>
                <a:srgbClr val="333333"/>
              </a:solidFill>
              <a:effectLst/>
              <a:latin typeface="Roboto" panose="02000000000000000000" pitchFamily="2" charset="0"/>
            </a:endParaRPr>
          </a:p>
          <a:p>
            <a:pPr algn="l">
              <a:buFont typeface="+mj-lt"/>
              <a:buAutoNum type="arabicPeriod"/>
            </a:pPr>
            <a:r>
              <a:rPr lang="en-US" sz="2000" b="1" i="0" dirty="0">
                <a:solidFill>
                  <a:srgbClr val="333333"/>
                </a:solidFill>
                <a:effectLst/>
                <a:latin typeface="Roboto" panose="02000000000000000000" pitchFamily="2" charset="0"/>
              </a:rPr>
              <a:t>The earth’s gravity helps hold the atmosphere in place.</a:t>
            </a:r>
          </a:p>
          <a:p>
            <a:pPr algn="l">
              <a:buFont typeface="+mj-lt"/>
              <a:buAutoNum type="arabicPeriod"/>
            </a:pPr>
            <a:endParaRPr lang="en-US" sz="2000" b="1" i="0" dirty="0">
              <a:solidFill>
                <a:srgbClr val="333333"/>
              </a:solidFill>
              <a:effectLst/>
              <a:latin typeface="Roboto" panose="02000000000000000000" pitchFamily="2" charset="0"/>
            </a:endParaRPr>
          </a:p>
          <a:p>
            <a:pPr algn="l">
              <a:buFont typeface="+mj-lt"/>
              <a:buAutoNum type="arabicPeriod"/>
            </a:pPr>
            <a:r>
              <a:rPr lang="en-US" sz="2000" b="1" i="0" dirty="0">
                <a:solidFill>
                  <a:srgbClr val="333333"/>
                </a:solidFill>
                <a:effectLst/>
                <a:latin typeface="Roboto" panose="02000000000000000000" pitchFamily="2" charset="0"/>
              </a:rPr>
              <a:t>The major role of the atmosphere is to contain the entry of ultraviolet rays.</a:t>
            </a:r>
          </a:p>
          <a:p>
            <a:br>
              <a:rPr lang="en-US" sz="2000" b="1" dirty="0"/>
            </a:br>
            <a:endParaRPr lang="en-IN" sz="2000" b="1" dirty="0"/>
          </a:p>
        </p:txBody>
      </p:sp>
    </p:spTree>
    <p:extLst>
      <p:ext uri="{BB962C8B-B14F-4D97-AF65-F5344CB8AC3E}">
        <p14:creationId xmlns:p14="http://schemas.microsoft.com/office/powerpoint/2010/main" val="1131775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AEDFE32-9AF9-F31B-595C-99641BA01908}"/>
              </a:ext>
            </a:extLst>
          </p:cNvPr>
          <p:cNvSpPr txBox="1"/>
          <p:nvPr/>
        </p:nvSpPr>
        <p:spPr>
          <a:xfrm>
            <a:off x="506437" y="675249"/>
            <a:ext cx="8641079" cy="5632311"/>
          </a:xfrm>
          <a:prstGeom prst="rect">
            <a:avLst/>
          </a:prstGeom>
          <a:noFill/>
        </p:spPr>
        <p:txBody>
          <a:bodyPr wrap="square">
            <a:spAutoFit/>
          </a:bodyPr>
          <a:lstStyle/>
          <a:p>
            <a:pPr algn="l"/>
            <a:r>
              <a:rPr lang="en-US" b="1" i="0" dirty="0">
                <a:solidFill>
                  <a:srgbClr val="813588"/>
                </a:solidFill>
                <a:effectLst/>
                <a:latin typeface="Roboto" panose="02000000000000000000" pitchFamily="2" charset="0"/>
              </a:rPr>
              <a:t>Composition of the Atmosphere</a:t>
            </a:r>
          </a:p>
          <a:p>
            <a:pPr algn="l"/>
            <a:endParaRPr lang="en-US" b="1" i="0" dirty="0">
              <a:solidFill>
                <a:srgbClr val="813588"/>
              </a:solidFill>
              <a:effectLst/>
              <a:latin typeface="Roboto" panose="02000000000000000000" pitchFamily="2" charset="0"/>
            </a:endParaRPr>
          </a:p>
          <a:p>
            <a:pPr algn="l"/>
            <a:r>
              <a:rPr lang="en-US" b="1" i="0" dirty="0">
                <a:solidFill>
                  <a:srgbClr val="333333"/>
                </a:solidFill>
                <a:effectLst/>
                <a:latin typeface="Roboto" panose="02000000000000000000" pitchFamily="2" charset="0"/>
              </a:rPr>
              <a:t>The atmosphere is a layer of gas or layers of gases that envelope a planet and is held in place by the gravity of the planetary body. A planet retains an atmosphere when the gravity is great and the temperature of the atmosphere is low.</a:t>
            </a:r>
          </a:p>
          <a:p>
            <a:pPr algn="l">
              <a:buFont typeface="Arial" panose="020B0604020202020204" pitchFamily="34" charset="0"/>
              <a:buChar char="•"/>
            </a:pPr>
            <a:r>
              <a:rPr lang="en-US" b="1" i="0" dirty="0">
                <a:solidFill>
                  <a:srgbClr val="333333"/>
                </a:solidFill>
                <a:effectLst/>
                <a:latin typeface="Roboto" panose="02000000000000000000" pitchFamily="2" charset="0"/>
              </a:rPr>
              <a:t>The atmosphere of earth is composed of nitrogen (78%), oxygen (21%), argon (0.9%), carbon dioxide (0.04%) and trace gases. A variable amount of water vapour is also present in the atmosphere (approx.1% at sea level) and it decreases with altitude.</a:t>
            </a:r>
          </a:p>
          <a:p>
            <a:pPr algn="l">
              <a:buFont typeface="Arial" panose="020B0604020202020204" pitchFamily="34" charset="0"/>
              <a:buChar char="•"/>
            </a:pPr>
            <a:r>
              <a:rPr lang="en-US" b="1" i="0" dirty="0">
                <a:solidFill>
                  <a:srgbClr val="333333"/>
                </a:solidFill>
                <a:effectLst/>
                <a:latin typeface="Roboto" panose="02000000000000000000" pitchFamily="2" charset="0"/>
              </a:rPr>
              <a:t>Carbon dioxide gas is largely responsible for the greenhouse effect. It is transparent to the incoming solar radiation but is opaque to the outgoing terrestrial radiation. It absorbs a part of terrestrial radiation and reflects back some of it towards the earth’s surface.</a:t>
            </a:r>
          </a:p>
          <a:p>
            <a:pPr algn="l">
              <a:buFont typeface="Arial" panose="020B0604020202020204" pitchFamily="34" charset="0"/>
              <a:buChar char="•"/>
            </a:pPr>
            <a:endParaRPr lang="en-US" b="1" i="0" dirty="0">
              <a:solidFill>
                <a:srgbClr val="333333"/>
              </a:solidFill>
              <a:effectLst/>
              <a:latin typeface="Roboto" panose="02000000000000000000" pitchFamily="2" charset="0"/>
            </a:endParaRPr>
          </a:p>
          <a:p>
            <a:pPr algn="l">
              <a:buFont typeface="Arial" panose="020B0604020202020204" pitchFamily="34" charset="0"/>
              <a:buChar char="•"/>
            </a:pPr>
            <a:r>
              <a:rPr lang="en-US" b="1" i="0" dirty="0">
                <a:solidFill>
                  <a:srgbClr val="333333"/>
                </a:solidFill>
                <a:effectLst/>
                <a:latin typeface="Roboto" panose="02000000000000000000" pitchFamily="2" charset="0"/>
              </a:rPr>
              <a:t>Dust particles are also present in the atmosphere. They originate from different sources like fine soil, smoke-soot, pollen, dust and disintegrated particles of meteors. Dust and salt particles act as hygroscopic nuclei around which water vapour condenses to produce clouds.</a:t>
            </a:r>
          </a:p>
          <a:p>
            <a:br>
              <a:rPr lang="en-US" b="1" dirty="0"/>
            </a:br>
            <a:endParaRPr lang="en-IN" b="1" dirty="0"/>
          </a:p>
        </p:txBody>
      </p:sp>
    </p:spTree>
    <p:extLst>
      <p:ext uri="{BB962C8B-B14F-4D97-AF65-F5344CB8AC3E}">
        <p14:creationId xmlns:p14="http://schemas.microsoft.com/office/powerpoint/2010/main" val="1774109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AFF9DB-E3C1-E78D-7B5D-EC63B9F4549A}"/>
              </a:ext>
            </a:extLst>
          </p:cNvPr>
          <p:cNvSpPr txBox="1"/>
          <p:nvPr/>
        </p:nvSpPr>
        <p:spPr>
          <a:xfrm>
            <a:off x="759655" y="492370"/>
            <a:ext cx="8387861" cy="2862322"/>
          </a:xfrm>
          <a:prstGeom prst="rect">
            <a:avLst/>
          </a:prstGeom>
          <a:noFill/>
        </p:spPr>
        <p:txBody>
          <a:bodyPr wrap="square">
            <a:spAutoFit/>
          </a:bodyPr>
          <a:lstStyle/>
          <a:p>
            <a:pPr algn="l"/>
            <a:r>
              <a:rPr lang="en-US" b="1" i="0" dirty="0">
                <a:solidFill>
                  <a:srgbClr val="813588"/>
                </a:solidFill>
                <a:effectLst/>
                <a:latin typeface="Roboto" panose="02000000000000000000" pitchFamily="2" charset="0"/>
              </a:rPr>
              <a:t>Composition of the Atmosphere – Water Vapour</a:t>
            </a:r>
          </a:p>
          <a:p>
            <a:pPr algn="l"/>
            <a:endParaRPr lang="en-US" b="1" i="0" dirty="0">
              <a:solidFill>
                <a:srgbClr val="813588"/>
              </a:solidFill>
              <a:effectLst/>
              <a:latin typeface="Roboto" panose="02000000000000000000" pitchFamily="2" charset="0"/>
            </a:endParaRPr>
          </a:p>
          <a:p>
            <a:pPr algn="l">
              <a:buFont typeface="Arial" panose="020B0604020202020204" pitchFamily="34" charset="0"/>
              <a:buChar char="•"/>
            </a:pPr>
            <a:r>
              <a:rPr lang="en-US" b="1" i="0" dirty="0">
                <a:solidFill>
                  <a:srgbClr val="333333"/>
                </a:solidFill>
                <a:effectLst/>
                <a:latin typeface="Roboto" panose="02000000000000000000" pitchFamily="2" charset="0"/>
              </a:rPr>
              <a:t>Water vapour is a variable gas, declines with altitude.</a:t>
            </a:r>
          </a:p>
          <a:p>
            <a:pPr algn="l">
              <a:buFont typeface="Arial" panose="020B0604020202020204" pitchFamily="34" charset="0"/>
              <a:buChar char="•"/>
            </a:pPr>
            <a:endParaRPr lang="en-US" b="1" i="0" dirty="0">
              <a:solidFill>
                <a:srgbClr val="333333"/>
              </a:solidFill>
              <a:effectLst/>
              <a:latin typeface="Roboto" panose="02000000000000000000" pitchFamily="2" charset="0"/>
            </a:endParaRPr>
          </a:p>
          <a:p>
            <a:pPr algn="l">
              <a:buFont typeface="Arial" panose="020B0604020202020204" pitchFamily="34" charset="0"/>
              <a:buChar char="•"/>
            </a:pPr>
            <a:r>
              <a:rPr lang="en-US" b="1" i="0" dirty="0">
                <a:solidFill>
                  <a:srgbClr val="333333"/>
                </a:solidFill>
                <a:effectLst/>
                <a:latin typeface="Roboto" panose="02000000000000000000" pitchFamily="2" charset="0"/>
              </a:rPr>
              <a:t>It also drops towards the poles from the equator.</a:t>
            </a:r>
          </a:p>
          <a:p>
            <a:pPr algn="l">
              <a:buFont typeface="Arial" panose="020B0604020202020204" pitchFamily="34" charset="0"/>
              <a:buChar char="•"/>
            </a:pPr>
            <a:endParaRPr lang="en-US" b="1" i="0" dirty="0">
              <a:solidFill>
                <a:srgbClr val="333333"/>
              </a:solidFill>
              <a:effectLst/>
              <a:latin typeface="Roboto" panose="02000000000000000000" pitchFamily="2" charset="0"/>
            </a:endParaRPr>
          </a:p>
          <a:p>
            <a:pPr algn="l">
              <a:buFont typeface="Arial" panose="020B0604020202020204" pitchFamily="34" charset="0"/>
              <a:buChar char="•"/>
            </a:pPr>
            <a:r>
              <a:rPr lang="en-US" b="1" i="0" dirty="0">
                <a:solidFill>
                  <a:srgbClr val="333333"/>
                </a:solidFill>
                <a:effectLst/>
                <a:latin typeface="Roboto" panose="02000000000000000000" pitchFamily="2" charset="0"/>
              </a:rPr>
              <a:t>It acts like a blanket letting the earth from becoming neither too hot nor too cold.</a:t>
            </a:r>
          </a:p>
          <a:p>
            <a:pPr algn="l">
              <a:buFont typeface="Arial" panose="020B0604020202020204" pitchFamily="34" charset="0"/>
              <a:buChar char="•"/>
            </a:pPr>
            <a:endParaRPr lang="en-US" b="1" i="0" dirty="0">
              <a:solidFill>
                <a:srgbClr val="333333"/>
              </a:solidFill>
              <a:effectLst/>
              <a:latin typeface="Roboto" panose="02000000000000000000" pitchFamily="2" charset="0"/>
            </a:endParaRPr>
          </a:p>
          <a:p>
            <a:pPr algn="l">
              <a:buFont typeface="Arial" panose="020B0604020202020204" pitchFamily="34" charset="0"/>
              <a:buChar char="•"/>
            </a:pPr>
            <a:r>
              <a:rPr lang="en-US" b="1" i="0" dirty="0">
                <a:solidFill>
                  <a:srgbClr val="333333"/>
                </a:solidFill>
                <a:effectLst/>
                <a:latin typeface="Roboto" panose="02000000000000000000" pitchFamily="2" charset="0"/>
              </a:rPr>
              <a:t>It also contributes to the stability and instability in the air.</a:t>
            </a:r>
          </a:p>
        </p:txBody>
      </p:sp>
    </p:spTree>
    <p:extLst>
      <p:ext uri="{BB962C8B-B14F-4D97-AF65-F5344CB8AC3E}">
        <p14:creationId xmlns:p14="http://schemas.microsoft.com/office/powerpoint/2010/main" val="24919950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46492-224E-C3F4-C10D-47C7A033FD24}"/>
              </a:ext>
            </a:extLst>
          </p:cNvPr>
          <p:cNvSpPr>
            <a:spLocks noGrp="1"/>
          </p:cNvSpPr>
          <p:nvPr>
            <p:ph type="ctrTitle"/>
          </p:nvPr>
        </p:nvSpPr>
        <p:spPr/>
        <p:txBody>
          <a:bodyPr/>
          <a:lstStyle/>
          <a:p>
            <a:r>
              <a:rPr lang="en-US" dirty="0"/>
              <a:t>STRUCTURE OF THE ATMOSPHERE</a:t>
            </a:r>
            <a:endParaRPr lang="en-IN" dirty="0"/>
          </a:p>
        </p:txBody>
      </p:sp>
      <p:sp>
        <p:nvSpPr>
          <p:cNvPr id="3" name="Subtitle 2">
            <a:extLst>
              <a:ext uri="{FF2B5EF4-FFF2-40B4-BE49-F238E27FC236}">
                <a16:creationId xmlns:a16="http://schemas.microsoft.com/office/drawing/2014/main" id="{4FB8F046-8D26-E889-5766-F9CC19F50623}"/>
              </a:ext>
            </a:extLst>
          </p:cNvPr>
          <p:cNvSpPr>
            <a:spLocks noGrp="1"/>
          </p:cNvSpPr>
          <p:nvPr>
            <p:ph type="subTitle" idx="1"/>
          </p:nvPr>
        </p:nvSpPr>
        <p:spPr/>
        <p:txBody>
          <a:bodyPr/>
          <a:lstStyle/>
          <a:p>
            <a:r>
              <a:rPr lang="en-US" dirty="0"/>
              <a:t>THERMAL</a:t>
            </a:r>
            <a:endParaRPr lang="en-IN" dirty="0"/>
          </a:p>
        </p:txBody>
      </p:sp>
    </p:spTree>
    <p:extLst>
      <p:ext uri="{BB962C8B-B14F-4D97-AF65-F5344CB8AC3E}">
        <p14:creationId xmlns:p14="http://schemas.microsoft.com/office/powerpoint/2010/main" val="1108034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F773C3F-E798-DF85-FAE1-CD437C532DB0}"/>
              </a:ext>
            </a:extLst>
          </p:cNvPr>
          <p:cNvSpPr txBox="1"/>
          <p:nvPr/>
        </p:nvSpPr>
        <p:spPr>
          <a:xfrm>
            <a:off x="562708" y="661182"/>
            <a:ext cx="8584808" cy="4801314"/>
          </a:xfrm>
          <a:prstGeom prst="rect">
            <a:avLst/>
          </a:prstGeom>
          <a:noFill/>
        </p:spPr>
        <p:txBody>
          <a:bodyPr wrap="square">
            <a:spAutoFit/>
          </a:bodyPr>
          <a:lstStyle/>
          <a:p>
            <a:pPr algn="l"/>
            <a:endParaRPr lang="en-US" b="1" i="0" dirty="0">
              <a:solidFill>
                <a:srgbClr val="FFFFFF"/>
              </a:solidFill>
              <a:effectLst/>
              <a:latin typeface="Roboto" panose="02000000000000000000" pitchFamily="2" charset="0"/>
            </a:endParaRPr>
          </a:p>
          <a:p>
            <a:pPr algn="l"/>
            <a:r>
              <a:rPr lang="en-US" b="1" i="0" dirty="0">
                <a:solidFill>
                  <a:srgbClr val="444444"/>
                </a:solidFill>
                <a:effectLst/>
                <a:latin typeface="Roboto" panose="02000000000000000000" pitchFamily="2" charset="0"/>
              </a:rPr>
              <a:t> </a:t>
            </a:r>
            <a:r>
              <a:rPr lang="en-US" b="1" dirty="0">
                <a:solidFill>
                  <a:srgbClr val="444444"/>
                </a:solidFill>
                <a:latin typeface="Roboto" panose="02000000000000000000" pitchFamily="2" charset="0"/>
              </a:rPr>
              <a:t>TROPOSPHERE</a:t>
            </a:r>
          </a:p>
          <a:p>
            <a:pPr algn="l"/>
            <a:endParaRPr lang="en-US" b="1" i="0" dirty="0">
              <a:solidFill>
                <a:srgbClr val="444444"/>
              </a:solidFill>
              <a:effectLst/>
              <a:latin typeface="Roboto" panose="02000000000000000000" pitchFamily="2" charset="0"/>
            </a:endParaRPr>
          </a:p>
          <a:p>
            <a:pPr algn="l">
              <a:buFont typeface="Arial" panose="020B0604020202020204" pitchFamily="34" charset="0"/>
              <a:buChar char="•"/>
            </a:pPr>
            <a:r>
              <a:rPr lang="en-US" b="1" i="0" dirty="0">
                <a:solidFill>
                  <a:srgbClr val="444444"/>
                </a:solidFill>
                <a:effectLst/>
                <a:latin typeface="Roboto" panose="02000000000000000000" pitchFamily="2" charset="0"/>
              </a:rPr>
              <a:t>It is the lowermost layer of the atmosphere.</a:t>
            </a:r>
          </a:p>
          <a:p>
            <a:pPr algn="l">
              <a:buFont typeface="Arial" panose="020B0604020202020204" pitchFamily="34" charset="0"/>
              <a:buChar char="•"/>
            </a:pPr>
            <a:endParaRPr lang="en-US" b="1" i="0" dirty="0">
              <a:solidFill>
                <a:srgbClr val="444444"/>
              </a:solidFill>
              <a:effectLst/>
              <a:latin typeface="Roboto" panose="02000000000000000000" pitchFamily="2" charset="0"/>
            </a:endParaRPr>
          </a:p>
          <a:p>
            <a:pPr algn="l">
              <a:buFont typeface="Arial" panose="020B0604020202020204" pitchFamily="34" charset="0"/>
              <a:buChar char="•"/>
            </a:pPr>
            <a:r>
              <a:rPr lang="en-US" b="1" i="0" dirty="0">
                <a:solidFill>
                  <a:srgbClr val="444444"/>
                </a:solidFill>
                <a:effectLst/>
                <a:latin typeface="Roboto" panose="02000000000000000000" pitchFamily="2" charset="0"/>
              </a:rPr>
              <a:t>The average height of the troposphere is 13 km; its height is about 8 km near the poles and about 18 km at the equator. At the equator, its thickness is greatest because heat is transported to great heights by strong convection currents.</a:t>
            </a:r>
          </a:p>
          <a:p>
            <a:pPr algn="l">
              <a:buFont typeface="Arial" panose="020B0604020202020204" pitchFamily="34" charset="0"/>
              <a:buChar char="•"/>
            </a:pPr>
            <a:endParaRPr lang="en-US" b="1" i="0" dirty="0">
              <a:solidFill>
                <a:srgbClr val="444444"/>
              </a:solidFill>
              <a:effectLst/>
              <a:latin typeface="Roboto" panose="02000000000000000000" pitchFamily="2" charset="0"/>
            </a:endParaRPr>
          </a:p>
          <a:p>
            <a:pPr algn="l">
              <a:buFont typeface="Arial" panose="020B0604020202020204" pitchFamily="34" charset="0"/>
              <a:buChar char="•"/>
            </a:pPr>
            <a:r>
              <a:rPr lang="en-US" b="1" i="0" dirty="0">
                <a:solidFill>
                  <a:srgbClr val="444444"/>
                </a:solidFill>
                <a:effectLst/>
                <a:latin typeface="Roboto" panose="02000000000000000000" pitchFamily="2" charset="0"/>
              </a:rPr>
              <a:t>All the climatic and weather changes take place in this layer of the atmosphere.</a:t>
            </a:r>
          </a:p>
          <a:p>
            <a:pPr algn="l">
              <a:buFont typeface="Arial" panose="020B0604020202020204" pitchFamily="34" charset="0"/>
              <a:buChar char="•"/>
            </a:pPr>
            <a:endParaRPr lang="en-US" b="1" i="0" dirty="0">
              <a:solidFill>
                <a:srgbClr val="444444"/>
              </a:solidFill>
              <a:effectLst/>
              <a:latin typeface="Roboto" panose="02000000000000000000" pitchFamily="2" charset="0"/>
            </a:endParaRPr>
          </a:p>
          <a:p>
            <a:pPr algn="l">
              <a:buFont typeface="Arial" panose="020B0604020202020204" pitchFamily="34" charset="0"/>
              <a:buChar char="•"/>
            </a:pPr>
            <a:r>
              <a:rPr lang="en-US" b="1" i="0" dirty="0">
                <a:solidFill>
                  <a:srgbClr val="444444"/>
                </a:solidFill>
                <a:effectLst/>
                <a:latin typeface="Roboto" panose="02000000000000000000" pitchFamily="2" charset="0"/>
              </a:rPr>
              <a:t>The temperature decreases with the increase in height; for every 165 m of height, the temperature decreases by 1℃ (normal lapse rate).</a:t>
            </a:r>
          </a:p>
          <a:p>
            <a:pPr algn="l">
              <a:buFont typeface="Arial" panose="020B0604020202020204" pitchFamily="34" charset="0"/>
              <a:buChar char="•"/>
            </a:pPr>
            <a:endParaRPr lang="en-US" b="1" i="0" dirty="0">
              <a:solidFill>
                <a:srgbClr val="444444"/>
              </a:solidFill>
              <a:effectLst/>
              <a:latin typeface="Roboto" panose="02000000000000000000" pitchFamily="2" charset="0"/>
            </a:endParaRPr>
          </a:p>
          <a:p>
            <a:pPr algn="l">
              <a:buFont typeface="Arial" panose="020B0604020202020204" pitchFamily="34" charset="0"/>
              <a:buChar char="•"/>
            </a:pPr>
            <a:r>
              <a:rPr lang="en-US" b="1" i="0" dirty="0">
                <a:solidFill>
                  <a:srgbClr val="444444"/>
                </a:solidFill>
                <a:effectLst/>
                <a:latin typeface="Roboto" panose="02000000000000000000" pitchFamily="2" charset="0"/>
              </a:rPr>
              <a:t>Tropopause is a zone that separates the troposphere from the stratosphere. The temperature in this zone is nearly constant (-80℃ over the equator and about -45℃ over the poles) and hence, it is called the tropopause. </a:t>
            </a:r>
          </a:p>
        </p:txBody>
      </p:sp>
    </p:spTree>
    <p:extLst>
      <p:ext uri="{BB962C8B-B14F-4D97-AF65-F5344CB8AC3E}">
        <p14:creationId xmlns:p14="http://schemas.microsoft.com/office/powerpoint/2010/main" val="21814127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4EB94-CCFE-9D8D-8D99-7C06D634A668}"/>
              </a:ext>
            </a:extLst>
          </p:cNvPr>
          <p:cNvSpPr>
            <a:spLocks noGrp="1"/>
          </p:cNvSpPr>
          <p:nvPr>
            <p:ph type="title"/>
          </p:nvPr>
        </p:nvSpPr>
        <p:spPr/>
        <p:txBody>
          <a:bodyPr/>
          <a:lstStyle/>
          <a:p>
            <a:r>
              <a:rPr lang="en-US" dirty="0"/>
              <a:t>STRATOSPHERE</a:t>
            </a:r>
            <a:endParaRPr lang="en-IN" dirty="0"/>
          </a:p>
        </p:txBody>
      </p:sp>
      <p:sp>
        <p:nvSpPr>
          <p:cNvPr id="4" name="TextBox 3">
            <a:extLst>
              <a:ext uri="{FF2B5EF4-FFF2-40B4-BE49-F238E27FC236}">
                <a16:creationId xmlns:a16="http://schemas.microsoft.com/office/drawing/2014/main" id="{096F90B4-B666-FF3E-EDA2-DE788634A6FF}"/>
              </a:ext>
            </a:extLst>
          </p:cNvPr>
          <p:cNvSpPr txBox="1"/>
          <p:nvPr/>
        </p:nvSpPr>
        <p:spPr>
          <a:xfrm>
            <a:off x="633048" y="2067951"/>
            <a:ext cx="8961118" cy="4163768"/>
          </a:xfrm>
          <a:prstGeom prst="rect">
            <a:avLst/>
          </a:prstGeom>
          <a:noFill/>
        </p:spPr>
        <p:txBody>
          <a:bodyPr wrap="square">
            <a:spAutoFit/>
          </a:bodyPr>
          <a:lstStyle/>
          <a:p>
            <a:pPr algn="l">
              <a:buFont typeface="Arial" panose="020B0604020202020204" pitchFamily="34" charset="0"/>
              <a:buChar char="•"/>
            </a:pPr>
            <a:r>
              <a:rPr lang="en-US" sz="2000" b="1" i="0" dirty="0">
                <a:solidFill>
                  <a:srgbClr val="444444"/>
                </a:solidFill>
                <a:effectLst/>
                <a:latin typeface="Roboto" panose="02000000000000000000" pitchFamily="2" charset="0"/>
              </a:rPr>
              <a:t>It is the second layer of the atmosphere, just above the troposphere and extends up to a height of 50 km.</a:t>
            </a:r>
          </a:p>
          <a:p>
            <a:pPr algn="l">
              <a:buFont typeface="Arial" panose="020B0604020202020204" pitchFamily="34" charset="0"/>
              <a:buChar char="•"/>
            </a:pPr>
            <a:endParaRPr lang="en-US" sz="2000" b="1" i="0" dirty="0">
              <a:solidFill>
                <a:srgbClr val="444444"/>
              </a:solidFill>
              <a:effectLst/>
              <a:latin typeface="Roboto" panose="02000000000000000000" pitchFamily="2" charset="0"/>
            </a:endParaRPr>
          </a:p>
          <a:p>
            <a:pPr algn="l">
              <a:buFont typeface="Arial" panose="020B0604020202020204" pitchFamily="34" charset="0"/>
              <a:buChar char="•"/>
            </a:pPr>
            <a:r>
              <a:rPr lang="en-US" sz="2000" b="1" i="0" dirty="0">
                <a:solidFill>
                  <a:srgbClr val="444444"/>
                </a:solidFill>
                <a:effectLst/>
                <a:latin typeface="Roboto" panose="02000000000000000000" pitchFamily="2" charset="0"/>
              </a:rPr>
              <a:t>This layer of the atmosphere contains the </a:t>
            </a:r>
            <a:r>
              <a:rPr lang="en-US" sz="2000" b="1" i="0" dirty="0">
                <a:solidFill>
                  <a:srgbClr val="73AD21"/>
                </a:solidFill>
                <a:effectLst/>
                <a:latin typeface="Roboto" panose="02000000000000000000" pitchFamily="2" charset="0"/>
              </a:rPr>
              <a:t>ozone layer</a:t>
            </a:r>
            <a:r>
              <a:rPr lang="en-US" sz="2000" b="1" i="0" dirty="0">
                <a:solidFill>
                  <a:srgbClr val="444444"/>
                </a:solidFill>
                <a:effectLst/>
                <a:latin typeface="Roboto" panose="02000000000000000000" pitchFamily="2" charset="0"/>
              </a:rPr>
              <a:t> which absorbs ultraviolet radiation from the sun and protects life from harmful forms of energy. The UV radiations absorbed by the ozone layer gets converted into heat, that is why the stratosphere gets warmer with increasing altitude (unlike the troposphere).</a:t>
            </a:r>
          </a:p>
          <a:p>
            <a:pPr algn="l">
              <a:buFont typeface="Arial" panose="020B0604020202020204" pitchFamily="34" charset="0"/>
              <a:buChar char="•"/>
            </a:pPr>
            <a:endParaRPr lang="en-US" sz="2000" b="1" i="0" dirty="0">
              <a:solidFill>
                <a:srgbClr val="444444"/>
              </a:solidFill>
              <a:effectLst/>
              <a:latin typeface="Roboto" panose="02000000000000000000" pitchFamily="2" charset="0"/>
            </a:endParaRPr>
          </a:p>
          <a:p>
            <a:pPr algn="l">
              <a:buFont typeface="Arial" panose="020B0604020202020204" pitchFamily="34" charset="0"/>
              <a:buChar char="•"/>
            </a:pPr>
            <a:r>
              <a:rPr lang="en-US" sz="2000" b="1" i="0" dirty="0">
                <a:solidFill>
                  <a:srgbClr val="444444"/>
                </a:solidFill>
                <a:effectLst/>
                <a:latin typeface="Roboto" panose="02000000000000000000" pitchFamily="2" charset="0"/>
              </a:rPr>
              <a:t>Weather-related phenomena are absent in this layer of the atmosphere, that is why airplanes fly in the stratosphere for a smooth ride.</a:t>
            </a:r>
          </a:p>
          <a:p>
            <a:pPr algn="l">
              <a:buFont typeface="Arial" panose="020B0604020202020204" pitchFamily="34" charset="0"/>
              <a:buChar char="•"/>
            </a:pPr>
            <a:endParaRPr lang="en-US" sz="2000" b="1" i="0" dirty="0">
              <a:solidFill>
                <a:srgbClr val="444444"/>
              </a:solidFill>
              <a:effectLst/>
              <a:latin typeface="Roboto" panose="02000000000000000000" pitchFamily="2" charset="0"/>
            </a:endParaRPr>
          </a:p>
          <a:p>
            <a:pPr algn="l">
              <a:buFont typeface="Arial" panose="020B0604020202020204" pitchFamily="34" charset="0"/>
              <a:buChar char="•"/>
            </a:pPr>
            <a:r>
              <a:rPr lang="en-US" sz="2000" b="1" i="0" dirty="0">
                <a:solidFill>
                  <a:srgbClr val="444444"/>
                </a:solidFill>
                <a:effectLst/>
                <a:latin typeface="Roboto" panose="02000000000000000000" pitchFamily="2" charset="0"/>
              </a:rPr>
              <a:t>Stratopause separates the stratosphere and mesosphere.</a:t>
            </a:r>
          </a:p>
        </p:txBody>
      </p:sp>
    </p:spTree>
    <p:extLst>
      <p:ext uri="{BB962C8B-B14F-4D97-AF65-F5344CB8AC3E}">
        <p14:creationId xmlns:p14="http://schemas.microsoft.com/office/powerpoint/2010/main" val="3158173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D8C24-0F63-ECFB-FA2C-ACFF2A937983}"/>
              </a:ext>
            </a:extLst>
          </p:cNvPr>
          <p:cNvSpPr>
            <a:spLocks noGrp="1"/>
          </p:cNvSpPr>
          <p:nvPr>
            <p:ph type="title"/>
          </p:nvPr>
        </p:nvSpPr>
        <p:spPr/>
        <p:txBody>
          <a:bodyPr/>
          <a:lstStyle/>
          <a:p>
            <a:r>
              <a:rPr lang="en-US" dirty="0"/>
              <a:t>MESOSPHERE</a:t>
            </a:r>
            <a:endParaRPr lang="en-IN" dirty="0"/>
          </a:p>
        </p:txBody>
      </p:sp>
      <p:sp>
        <p:nvSpPr>
          <p:cNvPr id="4" name="TextBox 3">
            <a:extLst>
              <a:ext uri="{FF2B5EF4-FFF2-40B4-BE49-F238E27FC236}">
                <a16:creationId xmlns:a16="http://schemas.microsoft.com/office/drawing/2014/main" id="{ED706734-CDD5-AA8E-EECF-787FFCF5AAEF}"/>
              </a:ext>
            </a:extLst>
          </p:cNvPr>
          <p:cNvSpPr txBox="1"/>
          <p:nvPr/>
        </p:nvSpPr>
        <p:spPr>
          <a:xfrm>
            <a:off x="393894" y="1969477"/>
            <a:ext cx="11591779" cy="2862322"/>
          </a:xfrm>
          <a:prstGeom prst="rect">
            <a:avLst/>
          </a:prstGeom>
          <a:noFill/>
        </p:spPr>
        <p:txBody>
          <a:bodyPr wrap="square">
            <a:spAutoFit/>
          </a:bodyPr>
          <a:lstStyle/>
          <a:p>
            <a:pPr>
              <a:buFont typeface="Arial" panose="020B0604020202020204" pitchFamily="34" charset="0"/>
              <a:buChar char="•"/>
            </a:pPr>
            <a:r>
              <a:rPr lang="en-US" sz="2000" b="1" dirty="0">
                <a:solidFill>
                  <a:srgbClr val="444444"/>
                </a:solidFill>
                <a:effectLst/>
              </a:rPr>
              <a:t>Mesosphere is the third layer of the atmosphere which extends up to a height of 80 km. </a:t>
            </a:r>
          </a:p>
          <a:p>
            <a:pPr>
              <a:buFont typeface="Arial" panose="020B0604020202020204" pitchFamily="34" charset="0"/>
              <a:buChar char="•"/>
            </a:pPr>
            <a:r>
              <a:rPr lang="en-US" sz="2000" b="1" dirty="0">
                <a:solidFill>
                  <a:srgbClr val="444444"/>
                </a:solidFill>
                <a:effectLst/>
              </a:rPr>
              <a:t>In this layer, temperature decreases with increasing altitude and drops down to minus 100℃  at the height of 80 km.</a:t>
            </a:r>
          </a:p>
          <a:p>
            <a:pPr>
              <a:buFont typeface="Arial" panose="020B0604020202020204" pitchFamily="34" charset="0"/>
              <a:buChar char="•"/>
            </a:pPr>
            <a:endParaRPr lang="en-US" sz="2000" b="1" dirty="0">
              <a:solidFill>
                <a:srgbClr val="444444"/>
              </a:solidFill>
              <a:effectLst/>
            </a:endParaRPr>
          </a:p>
          <a:p>
            <a:pPr>
              <a:buFont typeface="Arial" panose="020B0604020202020204" pitchFamily="34" charset="0"/>
              <a:buChar char="•"/>
            </a:pPr>
            <a:r>
              <a:rPr lang="en-US" sz="2000" b="1" dirty="0">
                <a:solidFill>
                  <a:srgbClr val="444444"/>
                </a:solidFill>
                <a:effectLst/>
              </a:rPr>
              <a:t>Meteorites burn in this layer on entering the atmosphere from outer space.</a:t>
            </a:r>
          </a:p>
          <a:p>
            <a:pPr>
              <a:buFont typeface="Arial" panose="020B0604020202020204" pitchFamily="34" charset="0"/>
              <a:buChar char="•"/>
            </a:pPr>
            <a:endParaRPr lang="en-US" sz="2000" b="1" dirty="0">
              <a:solidFill>
                <a:srgbClr val="444444"/>
              </a:solidFill>
              <a:effectLst/>
            </a:endParaRPr>
          </a:p>
          <a:p>
            <a:pPr>
              <a:buFont typeface="Arial" panose="020B0604020202020204" pitchFamily="34" charset="0"/>
              <a:buChar char="•"/>
            </a:pPr>
            <a:r>
              <a:rPr lang="en-US" sz="2000" b="1" dirty="0">
                <a:solidFill>
                  <a:srgbClr val="444444"/>
                </a:solidFill>
                <a:effectLst/>
              </a:rPr>
              <a:t>Its upper limit is mesopause which separates the mesosphere and thermosphere.</a:t>
            </a:r>
            <a:endParaRPr lang="en-US" sz="2000" b="1" i="0" dirty="0">
              <a:solidFill>
                <a:srgbClr val="FFFFFF"/>
              </a:solidFill>
              <a:effectLst/>
              <a:latin typeface="Roboto" panose="02000000000000000000" pitchFamily="2" charset="0"/>
            </a:endParaRPr>
          </a:p>
          <a:p>
            <a:br>
              <a:rPr lang="en-US" sz="2000" b="1" i="0" dirty="0">
                <a:solidFill>
                  <a:srgbClr val="444444"/>
                </a:solidFill>
                <a:effectLst/>
                <a:latin typeface="Roboto" panose="02000000000000000000" pitchFamily="2" charset="0"/>
              </a:rPr>
            </a:br>
            <a:endParaRPr lang="en-IN" sz="2000" b="1" dirty="0"/>
          </a:p>
        </p:txBody>
      </p:sp>
    </p:spTree>
    <p:extLst>
      <p:ext uri="{BB962C8B-B14F-4D97-AF65-F5344CB8AC3E}">
        <p14:creationId xmlns:p14="http://schemas.microsoft.com/office/powerpoint/2010/main" val="1365544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918EB-2876-381D-DA02-DA5B7272D779}"/>
              </a:ext>
            </a:extLst>
          </p:cNvPr>
          <p:cNvSpPr>
            <a:spLocks noGrp="1"/>
          </p:cNvSpPr>
          <p:nvPr>
            <p:ph type="title"/>
          </p:nvPr>
        </p:nvSpPr>
        <p:spPr/>
        <p:txBody>
          <a:bodyPr/>
          <a:lstStyle/>
          <a:p>
            <a:r>
              <a:rPr lang="en-US" dirty="0"/>
              <a:t>THERMOSPHERE</a:t>
            </a:r>
            <a:endParaRPr lang="en-IN" dirty="0"/>
          </a:p>
        </p:txBody>
      </p:sp>
      <p:sp>
        <p:nvSpPr>
          <p:cNvPr id="4" name="TextBox 3">
            <a:extLst>
              <a:ext uri="{FF2B5EF4-FFF2-40B4-BE49-F238E27FC236}">
                <a16:creationId xmlns:a16="http://schemas.microsoft.com/office/drawing/2014/main" id="{BE7559B0-8ACC-5E27-3133-B6071184E594}"/>
              </a:ext>
            </a:extLst>
          </p:cNvPr>
          <p:cNvSpPr txBox="1"/>
          <p:nvPr/>
        </p:nvSpPr>
        <p:spPr>
          <a:xfrm>
            <a:off x="838200" y="1856935"/>
            <a:ext cx="8309316" cy="4093428"/>
          </a:xfrm>
          <a:prstGeom prst="rect">
            <a:avLst/>
          </a:prstGeom>
          <a:noFill/>
        </p:spPr>
        <p:txBody>
          <a:bodyPr wrap="square">
            <a:spAutoFit/>
          </a:bodyPr>
          <a:lstStyle/>
          <a:p>
            <a:pPr algn="l">
              <a:buFont typeface="Arial" panose="020B0604020202020204" pitchFamily="34" charset="0"/>
              <a:buChar char="•"/>
            </a:pPr>
            <a:r>
              <a:rPr lang="en-US" sz="2000" b="1" i="0" dirty="0">
                <a:solidFill>
                  <a:srgbClr val="444444"/>
                </a:solidFill>
                <a:effectLst/>
                <a:latin typeface="Roboto" panose="02000000000000000000" pitchFamily="2" charset="0"/>
              </a:rPr>
              <a:t>The ionosphere lies within the thermosphere. It is located between 80 and 400 km above the mesosphere and contains electrically charged particles called ions, hence the name ionosphere.</a:t>
            </a:r>
          </a:p>
          <a:p>
            <a:pPr algn="l">
              <a:buFont typeface="Arial" panose="020B0604020202020204" pitchFamily="34" charset="0"/>
              <a:buChar char="•"/>
            </a:pPr>
            <a:endParaRPr lang="en-US" sz="2000" b="1" i="0" dirty="0">
              <a:solidFill>
                <a:srgbClr val="444444"/>
              </a:solidFill>
              <a:effectLst/>
              <a:latin typeface="Roboto" panose="02000000000000000000" pitchFamily="2" charset="0"/>
            </a:endParaRPr>
          </a:p>
          <a:p>
            <a:pPr algn="l">
              <a:buFont typeface="Arial" panose="020B0604020202020204" pitchFamily="34" charset="0"/>
              <a:buChar char="•"/>
            </a:pPr>
            <a:r>
              <a:rPr lang="en-US" sz="2000" b="1" i="0" dirty="0">
                <a:solidFill>
                  <a:srgbClr val="444444"/>
                </a:solidFill>
                <a:effectLst/>
                <a:latin typeface="Roboto" panose="02000000000000000000" pitchFamily="2" charset="0"/>
              </a:rPr>
              <a:t>In this layer of the atmosphere, temperature increases with increasing height.</a:t>
            </a:r>
          </a:p>
          <a:p>
            <a:pPr algn="l">
              <a:buFont typeface="Arial" panose="020B0604020202020204" pitchFamily="34" charset="0"/>
              <a:buChar char="•"/>
            </a:pPr>
            <a:endParaRPr lang="en-US" sz="2000" b="1" i="0" dirty="0">
              <a:solidFill>
                <a:srgbClr val="444444"/>
              </a:solidFill>
              <a:effectLst/>
              <a:latin typeface="Roboto" panose="02000000000000000000" pitchFamily="2" charset="0"/>
            </a:endParaRPr>
          </a:p>
          <a:p>
            <a:pPr algn="l">
              <a:buFont typeface="Arial" panose="020B0604020202020204" pitchFamily="34" charset="0"/>
              <a:buChar char="•"/>
            </a:pPr>
            <a:r>
              <a:rPr lang="en-US" sz="2000" b="1" i="0" dirty="0">
                <a:solidFill>
                  <a:srgbClr val="444444"/>
                </a:solidFill>
                <a:effectLst/>
                <a:latin typeface="Roboto" panose="02000000000000000000" pitchFamily="2" charset="0"/>
              </a:rPr>
              <a:t>Radio Waves transmitted from the earth are reflected back to the earth by this layer.</a:t>
            </a:r>
          </a:p>
          <a:p>
            <a:pPr algn="l">
              <a:buFont typeface="Arial" panose="020B0604020202020204" pitchFamily="34" charset="0"/>
              <a:buChar char="•"/>
            </a:pPr>
            <a:endParaRPr lang="en-US" sz="2000" b="1" i="0" dirty="0">
              <a:solidFill>
                <a:srgbClr val="444444"/>
              </a:solidFill>
              <a:effectLst/>
              <a:latin typeface="Roboto" panose="02000000000000000000" pitchFamily="2" charset="0"/>
            </a:endParaRPr>
          </a:p>
          <a:p>
            <a:pPr algn="l">
              <a:buFont typeface="Arial" panose="020B0604020202020204" pitchFamily="34" charset="0"/>
              <a:buChar char="•"/>
            </a:pPr>
            <a:r>
              <a:rPr lang="en-US" sz="2000" b="1" i="0" dirty="0">
                <a:solidFill>
                  <a:srgbClr val="444444"/>
                </a:solidFill>
                <a:effectLst/>
                <a:latin typeface="Roboto" panose="02000000000000000000" pitchFamily="2" charset="0"/>
              </a:rPr>
              <a:t>Satellites orbit in the upper part of the thermosphere.</a:t>
            </a:r>
          </a:p>
          <a:p>
            <a:br>
              <a:rPr lang="en-US" sz="2000" b="1" dirty="0"/>
            </a:br>
            <a:endParaRPr lang="en-IN" sz="2000" b="1" dirty="0"/>
          </a:p>
        </p:txBody>
      </p:sp>
    </p:spTree>
    <p:extLst>
      <p:ext uri="{BB962C8B-B14F-4D97-AF65-F5344CB8AC3E}">
        <p14:creationId xmlns:p14="http://schemas.microsoft.com/office/powerpoint/2010/main" val="2132597149"/>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TM10001114[[fn=Gallery]]</Template>
  <TotalTime>21</TotalTime>
  <Words>751</Words>
  <Application>Microsoft Office PowerPoint</Application>
  <PresentationFormat>Widescreen</PresentationFormat>
  <Paragraphs>71</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Gill Sans MT</vt:lpstr>
      <vt:lpstr>Roboto</vt:lpstr>
      <vt:lpstr>Gallery</vt:lpstr>
      <vt:lpstr>Atmosphere </vt:lpstr>
      <vt:lpstr>PowerPoint Presentation</vt:lpstr>
      <vt:lpstr>PowerPoint Presentation</vt:lpstr>
      <vt:lpstr>PowerPoint Presentation</vt:lpstr>
      <vt:lpstr>STRUCTURE OF THE ATMOSPHERE</vt:lpstr>
      <vt:lpstr>PowerPoint Presentation</vt:lpstr>
      <vt:lpstr>STRATOSPHERE</vt:lpstr>
      <vt:lpstr>MESOSPHERE</vt:lpstr>
      <vt:lpstr>THERMOSPHERE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Atmosphere</dc:title>
  <dc:creator>VIMMI</dc:creator>
  <cp:lastModifiedBy>VIMMI</cp:lastModifiedBy>
  <cp:revision>4</cp:revision>
  <dcterms:created xsi:type="dcterms:W3CDTF">2022-07-16T06:08:31Z</dcterms:created>
  <dcterms:modified xsi:type="dcterms:W3CDTF">2022-07-19T07:52:42Z</dcterms:modified>
</cp:coreProperties>
</file>